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91" r:id="rId5"/>
    <p:sldId id="288" r:id="rId6"/>
    <p:sldId id="282" r:id="rId7"/>
    <p:sldId id="280" r:id="rId8"/>
    <p:sldId id="276" r:id="rId9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14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1F8FB-C1AA-46F2-BFBB-244BDC8E6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5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9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D-DIN" panose="020B0504030202030204" pitchFamily="34" charset="0"/>
              </a:defRPr>
            </a:lvl1pPr>
            <a:lvl2pPr>
              <a:defRPr b="0">
                <a:latin typeface="D-DIN" panose="020B0504030202030204" pitchFamily="34" charset="0"/>
              </a:defRPr>
            </a:lvl2pPr>
            <a:lvl3pPr>
              <a:defRPr b="0">
                <a:latin typeface="D-DIN" panose="020B0504030202030204" pitchFamily="34" charset="0"/>
              </a:defRPr>
            </a:lvl3pPr>
            <a:lvl4pPr>
              <a:defRPr b="0">
                <a:latin typeface="D-DIN" panose="020B0504030202030204" pitchFamily="34" charset="0"/>
              </a:defRPr>
            </a:lvl4pPr>
            <a:lvl5pPr>
              <a:defRPr b="0"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7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D-DIN" panose="020B0504030202030204" pitchFamily="34" charset="0"/>
              </a:defRPr>
            </a:lvl1pPr>
            <a:lvl2pPr>
              <a:defRPr b="0">
                <a:latin typeface="D-DIN" panose="020B0504030202030204" pitchFamily="34" charset="0"/>
              </a:defRPr>
            </a:lvl2pPr>
            <a:lvl3pPr>
              <a:defRPr b="0">
                <a:latin typeface="D-DIN" panose="020B0504030202030204" pitchFamily="34" charset="0"/>
              </a:defRPr>
            </a:lvl3pPr>
            <a:lvl4pPr>
              <a:defRPr b="0">
                <a:latin typeface="D-DIN" panose="020B0504030202030204" pitchFamily="34" charset="0"/>
              </a:defRPr>
            </a:lvl4pPr>
            <a:lvl5pPr>
              <a:defRPr b="0"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9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-DIN" panose="020B0504030202030204" pitchFamily="34" charset="0"/>
              </a:defRPr>
            </a:lvl1pPr>
            <a:lvl2pPr>
              <a:defRPr>
                <a:latin typeface="D-DIN" panose="020B0504030202030204" pitchFamily="34" charset="0"/>
              </a:defRPr>
            </a:lvl2pPr>
            <a:lvl3pPr>
              <a:defRPr>
                <a:latin typeface="D-DIN" panose="020B0504030202030204" pitchFamily="34" charset="0"/>
              </a:defRPr>
            </a:lvl3pPr>
            <a:lvl4pPr>
              <a:defRPr>
                <a:latin typeface="D-DIN" panose="020B0504030202030204" pitchFamily="34" charset="0"/>
              </a:defRPr>
            </a:lvl4pPr>
            <a:lvl5pPr>
              <a:defRPr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9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5C8B-CD95-46F9-A34C-D39B8717163A}" type="datetimeFigureOut">
              <a:rPr lang="nl-NL" smtClean="0"/>
              <a:t>24-1-2023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14CB-C89E-4EDD-8C15-3C1E4427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5CEC5-2EEF-4AFD-99E6-66F952414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64118"/>
          </a:xfrm>
        </p:spPr>
        <p:txBody>
          <a:bodyPr>
            <a:noAutofit/>
          </a:bodyPr>
          <a:lstStyle/>
          <a:p>
            <a:r>
              <a:rPr lang="nl-NL" sz="4800"/>
              <a:t>Behouden van Oudere</a:t>
            </a:r>
            <a:br>
              <a:rPr lang="nl-NL" sz="4800"/>
            </a:br>
            <a:r>
              <a:rPr lang="nl-NL" sz="4800"/>
              <a:t>Vrijwilligers na de corona-crisis</a:t>
            </a:r>
            <a:endParaRPr lang="nl-NL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911A98-FB65-4853-8CC5-7D6307BF3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30429"/>
            <a:ext cx="6858000" cy="1927371"/>
          </a:xfrm>
        </p:spPr>
        <p:txBody>
          <a:bodyPr>
            <a:noAutofit/>
          </a:bodyPr>
          <a:lstStyle/>
          <a:p>
            <a:r>
              <a:rPr lang="nl-NL" sz="2800" b="1"/>
              <a:t>Inzichten uit onderzoek</a:t>
            </a:r>
          </a:p>
          <a:p>
            <a:endParaRPr lang="nl-NL" sz="2800"/>
          </a:p>
          <a:p>
            <a:r>
              <a:rPr lang="nl-NL" sz="2800" i="1"/>
              <a:t>Webinar 3 november 2021</a:t>
            </a:r>
          </a:p>
        </p:txBody>
      </p:sp>
    </p:spTree>
    <p:extLst>
      <p:ext uri="{BB962C8B-B14F-4D97-AF65-F5344CB8AC3E}">
        <p14:creationId xmlns:p14="http://schemas.microsoft.com/office/powerpoint/2010/main" val="249012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Een onvergelijkbare gebeurtenis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3F974-37B8-4250-8774-C57E4F2B5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/>
              <a:t>60% oudere vrijwilligers tijdelijk of gedurende de hele periode gestopt </a:t>
            </a:r>
          </a:p>
          <a:p>
            <a:r>
              <a:rPr lang="nl-NL" sz="2400"/>
              <a:t>Daarvan heeft 1 op de 3 negatieve gevolgen ondervonden: verlies van contact en betekenisgeving</a:t>
            </a:r>
          </a:p>
          <a:p>
            <a:r>
              <a:rPr lang="nl-NL" sz="2400"/>
              <a:t>Zo’n 10% keert niet terug </a:t>
            </a:r>
          </a:p>
        </p:txBody>
      </p:sp>
    </p:spTree>
    <p:extLst>
      <p:ext uri="{BB962C8B-B14F-4D97-AF65-F5344CB8AC3E}">
        <p14:creationId xmlns:p14="http://schemas.microsoft.com/office/powerpoint/2010/main" val="422957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9EEA5-576C-4281-AD1D-BC24BC90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Organisaties hebben het goede gedaan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9F7EDD-4EB0-439C-B9F9-5853B78E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7511"/>
            <a:ext cx="7886700" cy="4351338"/>
          </a:xfrm>
        </p:spPr>
        <p:txBody>
          <a:bodyPr/>
          <a:lstStyle/>
          <a:p>
            <a:r>
              <a:rPr lang="nl-NL" sz="2400"/>
              <a:t>Op veel manieren en vaak contact gehouden</a:t>
            </a:r>
          </a:p>
          <a:p>
            <a:r>
              <a:rPr lang="nl-NL" sz="2400"/>
              <a:t>Informatie gegeven</a:t>
            </a:r>
          </a:p>
          <a:p>
            <a:r>
              <a:rPr lang="nl-NL" sz="2400"/>
              <a:t>Alternatieve activiteiten ontwikkeld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 i="1"/>
              <a:t>Veel waardering daarvoor en toch…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549E97-7956-4897-97D7-0F7A4D8B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2822064"/>
            <a:ext cx="32670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7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/>
              <a:t>Contact als cruciale factor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C3204F-0DD4-481E-8E45-18E26760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845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sz="2400"/>
              <a:t>Motivatie huidige generaties: Betekenisvol voor een ander zijn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/>
              <a:t>Wat mis je: Onderling contact</a:t>
            </a:r>
          </a:p>
          <a:p>
            <a:pPr marL="0" indent="0">
              <a:buNone/>
            </a:pPr>
            <a:endParaRPr lang="nl-NL" sz="20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15F466-6D6F-4E28-95D1-A9576303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789" y="2824017"/>
            <a:ext cx="2332139" cy="25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8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Plus: de “leukheidsfactor”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3F974-37B8-4250-8774-C57E4F2B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7463"/>
            <a:ext cx="7886700" cy="39679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sz="2400">
                <a:solidFill>
                  <a:schemeClr val="bg1"/>
                </a:solidFill>
              </a:rPr>
              <a:t>Motivatie jongere ouderen: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nl-NL" sz="24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sz="2400" i="1">
                <a:solidFill>
                  <a:schemeClr val="bg1"/>
                </a:solidFill>
              </a:rPr>
              <a:t>Het moet leuk, uitdagend, interessant, leerzaam zijn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5CAC17E-B309-45A3-90C0-260C6F70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78748">
            <a:off x="4155784" y="3965904"/>
            <a:ext cx="4947319" cy="11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4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9EEA5-576C-4281-AD1D-BC24BC90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24227"/>
          </a:xfrm>
        </p:spPr>
        <p:txBody>
          <a:bodyPr>
            <a:normAutofit/>
          </a:bodyPr>
          <a:lstStyle/>
          <a:p>
            <a:r>
              <a:rPr lang="nl-NL" sz="3200"/>
              <a:t>Wat we intussen weten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9F7EDD-4EB0-439C-B9F9-5853B78E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353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 </a:t>
            </a:r>
            <a:r>
              <a:rPr lang="nl-NL" sz="2000"/>
              <a:t>Vrijwillig actief zijn heeft zin en geeft zin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  Dé oudere bestaat niet: werving, begeleiding en behoud op</a:t>
            </a:r>
          </a:p>
          <a:p>
            <a:pPr marL="0" indent="0">
              <a:buNone/>
            </a:pPr>
            <a:r>
              <a:rPr lang="nl-NL" sz="2000"/>
              <a:t>      maat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  Levensgebeurtenissen hebben grote invloed: ouderen</a:t>
            </a:r>
          </a:p>
          <a:p>
            <a:pPr marL="0" indent="0">
              <a:buNone/>
            </a:pPr>
            <a:r>
              <a:rPr lang="nl-NL" sz="2000"/>
              <a:t>      stoppen vanwege verminderde gezondheid en</a:t>
            </a:r>
          </a:p>
          <a:p>
            <a:pPr marL="0" indent="0">
              <a:buNone/>
            </a:pPr>
            <a:r>
              <a:rPr lang="nl-NL" sz="2000"/>
              <a:t>      toenemende zorg, en starten na pensionering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  Relatief veel ouderen hebben door de corona-crisis</a:t>
            </a:r>
          </a:p>
          <a:p>
            <a:pPr marL="0" indent="0">
              <a:buNone/>
            </a:pPr>
            <a:r>
              <a:rPr lang="nl-NL" sz="2000"/>
              <a:t>      afscheid genomen of zijn dat van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  Zij die terugkeren of gestart zijn, hebben soms een andere</a:t>
            </a:r>
          </a:p>
          <a:p>
            <a:pPr marL="0" indent="0">
              <a:buNone/>
            </a:pPr>
            <a:r>
              <a:rPr lang="nl-NL" sz="2000"/>
              <a:t>      motivatiemix, andere wensen en andere beschikbaarheid</a:t>
            </a:r>
          </a:p>
        </p:txBody>
      </p:sp>
    </p:spTree>
    <p:extLst>
      <p:ext uri="{BB962C8B-B14F-4D97-AF65-F5344CB8AC3E}">
        <p14:creationId xmlns:p14="http://schemas.microsoft.com/office/powerpoint/2010/main" val="95293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/>
              <a:t>Behouden: inspelen op drijfveren, talenten en mogelijkheden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C3204F-0DD4-481E-8E45-18E26760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1591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  Laat zien waar je voor staat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  Maak de stem van oudere vrijwilligers hoorbaar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  Eerst contact, dan contract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  Houd rekening met de impact van levensveranderende gebeurtenissen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  Zoek naar lichte vormen om vrijwillig actief te blijven/worden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  Speel in op talenten: wat kan wel?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  Investeer in digitale vaardigheid  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2000"/>
          </a:p>
          <a:p>
            <a:pPr marL="0" indent="0" algn="ctr">
              <a:buNone/>
            </a:pPr>
            <a:r>
              <a:rPr lang="nl-NL" i="1"/>
              <a:t>Zinvol, betekenisvol en plezierig actief blijven</a:t>
            </a:r>
          </a:p>
          <a:p>
            <a:pPr marL="0" indent="0">
              <a:buNone/>
            </a:pP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6039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43AA5-A017-4D1B-AFD6-A40E12AA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Organiseren van vrijwillige energie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D0BB45-9DBC-47DD-A5C4-73DD851C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/>
              <a:t>  </a:t>
            </a:r>
            <a:r>
              <a:rPr lang="nl-NL" sz="2400"/>
              <a:t>Samen werven, trainen, begeleiden en ondersteunen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400"/>
              <a:t>   Verschillende vrijwilligersreizen ontwikkelen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400"/>
              <a:t>   Eerder starten met verleiden: #sociaalpensioen</a:t>
            </a:r>
          </a:p>
          <a:p>
            <a:pPr>
              <a:buFont typeface="Wingdings" panose="05000000000000000000" pitchFamily="2" charset="2"/>
              <a:buChar char="v"/>
            </a:pPr>
            <a:endParaRPr lang="nl-NL"/>
          </a:p>
          <a:p>
            <a:pPr>
              <a:buFont typeface="Wingdings" panose="05000000000000000000" pitchFamily="2" charset="2"/>
              <a:buChar char="v"/>
            </a:pPr>
            <a:endParaRPr lang="nl-NL"/>
          </a:p>
          <a:p>
            <a:pPr marL="0" indent="0" algn="ctr">
              <a:buNone/>
            </a:pPr>
            <a:r>
              <a:rPr lang="nl-NL" i="1"/>
              <a:t>Duurzaam lokaal samenwerken in vitale coalities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7193882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6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66"/>
      </a:accent1>
      <a:accent2>
        <a:srgbClr val="99FF33"/>
      </a:accent2>
      <a:accent3>
        <a:srgbClr val="0099CC"/>
      </a:accent3>
      <a:accent4>
        <a:srgbClr val="FFCC00"/>
      </a:accent4>
      <a:accent5>
        <a:srgbClr val="00CC00"/>
      </a:accent5>
      <a:accent6>
        <a:srgbClr val="33CCCC"/>
      </a:accent6>
      <a:hlink>
        <a:srgbClr val="0563C1"/>
      </a:hlink>
      <a:folHlink>
        <a:srgbClr val="954F72"/>
      </a:folHlink>
    </a:clrScheme>
    <a:fontScheme name="Aangepast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300</Words>
  <Application>Microsoft Office PowerPoint</Application>
  <PresentationFormat>Diavoorstelling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Corbel</vt:lpstr>
      <vt:lpstr>D-DIN</vt:lpstr>
      <vt:lpstr>VAG Rounded</vt:lpstr>
      <vt:lpstr>Wingdings</vt:lpstr>
      <vt:lpstr>Kantoorthema</vt:lpstr>
      <vt:lpstr>Behouden van Oudere Vrijwilligers na de corona-crisis</vt:lpstr>
      <vt:lpstr>Een onvergelijkbare gebeurtenis</vt:lpstr>
      <vt:lpstr>Organisaties hebben het goede gedaan</vt:lpstr>
      <vt:lpstr>Contact als cruciale factor</vt:lpstr>
      <vt:lpstr>Plus: de “leukheidsfactor”</vt:lpstr>
      <vt:lpstr>Wat we intussen weten</vt:lpstr>
      <vt:lpstr>Behouden: inspelen op drijfveren, talenten en mogelijkheden</vt:lpstr>
      <vt:lpstr>Organiseren van vrijwillige energie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Yvonne Snelders</dc:creator>
  <cp:lastModifiedBy>Geertje Huijbers | Vereniging NOV</cp:lastModifiedBy>
  <cp:revision>61</cp:revision>
  <cp:lastPrinted>2021-03-18T12:24:29Z</cp:lastPrinted>
  <dcterms:created xsi:type="dcterms:W3CDTF">2019-04-25T14:11:24Z</dcterms:created>
  <dcterms:modified xsi:type="dcterms:W3CDTF">2023-01-24T14:34:25Z</dcterms:modified>
</cp:coreProperties>
</file>